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3183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94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4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37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44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80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26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773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29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069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74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3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62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576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43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09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8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02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73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6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4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81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73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6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76997"/>
          <a:stretch/>
        </p:blipFill>
        <p:spPr>
          <a:xfrm>
            <a:off x="0" y="0"/>
            <a:ext cx="12192000" cy="101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rgbClr val="2E75B5"/>
              </a:buClr>
              <a:buSzPct val="100000"/>
              <a:buFont typeface="Yanone Kaffeesatz"/>
              <a:buChar char="|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rgbClr val="2E75B5"/>
              </a:buClr>
              <a:buSzPct val="100000"/>
              <a:buFont typeface="Yanone Kaffeesatz"/>
              <a:buChar char="|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rgbClr val="2E75B5"/>
              </a:buClr>
              <a:buSzPct val="100000"/>
              <a:buFont typeface="Yanone Kaffeesatz"/>
              <a:buChar char="|"/>
              <a:defRPr sz="1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rgbClr val="2E75B5"/>
              </a:buClr>
              <a:buSzPct val="100000"/>
              <a:buFont typeface="Yanone Kaffeesatz"/>
              <a:buChar char="|"/>
              <a:defRPr sz="1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Font typeface="Arial"/>
              <a:buNone/>
              <a:defRPr sz="2800" b="0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5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Font typeface="Arial"/>
              <a:buNone/>
              <a:defRPr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3">
            <a:alphaModFix/>
          </a:blip>
          <a:srcRect t="51673"/>
          <a:stretch/>
        </p:blipFill>
        <p:spPr>
          <a:xfrm>
            <a:off x="10984435" y="6240026"/>
            <a:ext cx="766047" cy="3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 r="13339" b="43438"/>
          <a:stretch/>
        </p:blipFill>
        <p:spPr>
          <a:xfrm>
            <a:off x="10460332" y="6224035"/>
            <a:ext cx="532566" cy="3475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r="13809" b="26056"/>
          <a:stretch/>
        </p:blipFill>
        <p:spPr>
          <a:xfrm>
            <a:off x="0" y="0"/>
            <a:ext cx="12187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4572000" y="0"/>
            <a:ext cx="2821578" cy="2199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2140299" y="3155634"/>
            <a:ext cx="7911402" cy="1847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MINDFULNESS TEACHER TRAINING PATHWAY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5650" y="354138"/>
            <a:ext cx="1491692" cy="149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56756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9207137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Educate and train healthcare professionals, yoga teachers, therapists, counsellors, community workers and others who qualify, in MBIs and MBSR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Discuss and investigate the theoretical, pedagogical and human components of mindfulness programmes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Familiarize participants with the Mindfulness-Based Interventions-Teacher Assessment Criteria (MBI-TAC) guidelines with regard to competencies in teaching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Consider mindfulness interventions within the larger socio-political context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Investigate the growing evidence base both in support of and in critical appraisal of MBIs; encouraging critical appraisal of the literature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Contribute towards the growth and development of an international community of mindfulness practitioners and professionals who serve disadvantaged groups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170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AIMS &amp; OBJECTIVES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LEVEL 2: </a:t>
            </a:r>
            <a:r>
              <a:rPr lang="en-US" sz="2520" b="1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TEACHER DEVELOPMENT PRACTICUM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56756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Level 1 Fundamentals training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Apprenticing on an 8-week course is required before teaching. </a:t>
            </a:r>
            <a:b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Apprenticing prior to Level 2 enhances this training and hones the appreciation of pedagogical and theoretical underpinnings, teacher qualities as well as the knowledge and skills embedded in the MBSR programme.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 5+ day silent, residential, teacher-led retreat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 personal daily mindfulness practice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200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PRE-REQUISITES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2: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PRACTICUM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56756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 dirty="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889362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97368"/>
              <a:buFont typeface="Yanone Kaffeesatz"/>
              <a:buChar char="|"/>
            </a:pP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Discern fundamental features of MBSR, how these are embedded within the curriculum and consider suitable approaches to course delivery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368"/>
              <a:buFont typeface="Yanone Kaffeesatz"/>
              <a:buChar char="|"/>
            </a:pP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Distinguish, practice and receive feedback on </a:t>
            </a:r>
            <a:r>
              <a:rPr lang="en-US" sz="1850"/>
              <a:t>foundational</a:t>
            </a: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language principles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368"/>
              <a:buFont typeface="Yanone Kaffeesatz"/>
              <a:buChar char="|"/>
            </a:pP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Develop experience, competency and aptitude in leading aspects of the curriculum with opportunities to learn through observation as well as receiving and offering feedback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368"/>
              <a:buFont typeface="Yanone Kaffeesatz"/>
              <a:buChar char="|"/>
            </a:pP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Investigate aspects of relationality in the MBI setting both internally and within dyads and the larger group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368"/>
              <a:buFont typeface="Yanone Kaffeesatz"/>
              <a:buChar char="|"/>
            </a:pPr>
            <a:r>
              <a:rPr lang="en-US" sz="18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Collectively explore current mindfulness research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97368"/>
              <a:buFont typeface="Yanone Kaffeesatz"/>
              <a:buNone/>
            </a:pPr>
            <a:endParaRPr sz="185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LEARNING OUTCOMES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2: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PRACTICUM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156756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Design an MBI or MBSR Curriculum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Design a workbook to support your course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Undertake two introductory MBI’s or MBSR programmes, with guidance and reflection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Run introductory mindfulness workshops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Deliver mindfulness taster sessions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Lobby your workplace or local council to support mindfulness interventions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UPON COMPLETION OF LEVEL 2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2: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PRACTICUM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2187645" cy="6858000"/>
          </a:xfrm>
          <a:prstGeom prst="rect">
            <a:avLst/>
          </a:prstGeom>
          <a:solidFill>
            <a:srgbClr val="262626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r="13809" b="26056"/>
          <a:stretch/>
        </p:blipFill>
        <p:spPr>
          <a:xfrm>
            <a:off x="0" y="0"/>
            <a:ext cx="121876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140299" y="2616314"/>
            <a:ext cx="7911402" cy="1625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i="0" u="none" strike="noStrike" cap="none" dirty="0">
                <a:solidFill>
                  <a:srgbClr val="262626"/>
                </a:solidFill>
                <a:latin typeface="Avenir LT Std 45 Book" panose="020B0502020203020204" pitchFamily="34" charset="0"/>
                <a:sym typeface="Arial"/>
              </a:rPr>
              <a:t>LEVEL 3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</a:br>
            <a: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TEACHER DEVELOPMENT IMMERSION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38200" y="2351314"/>
            <a:ext cx="8945880" cy="3931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Investigate the theoretical, pedagogical, ethical and philosophical underpinnings of MBSR and MBIs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Explore the Good Practice Guidelines as well as use of the MBI-TAC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Demonstrate knowledge and skill in guiding mindfulness practices and presentation components of the MBSR programme, accompanied by inquiry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Incorporate detailed peer and teacher feedback in on-site practice teachings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Emphasise and demonstrate precision and skill in language used to guide practices, inquiry and class dialogue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97222"/>
              <a:buFont typeface="Yanone Kaffeesatz"/>
              <a:buChar char="|"/>
            </a:pPr>
            <a:r>
              <a:rPr lang="en-US" sz="1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Reinforce teaching in accordance with embodiment, pacing, languaging, holding the space and other competencies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AIMS &amp; OBJECTIVES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3: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IMMERSION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9207138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Level 1 and Level 2 training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Apprenticing on an 8-week course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 5+ day silent, residential, teacher-led retreat (ideally a second such retreat)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Regular mentoring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Demonstration of mindfulness competence submitted through the application process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A personal commitment to learning, growing, becoming whole and a dedication to the wellbeing of all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200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PRE-REQUISITES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3: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IMMERSION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38199" y="2351313"/>
            <a:ext cx="8906691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Examine the MBSR curriculum with special regard to ethos, theory, content, underpinnings, presentation, delivery and the role of the teacher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Communicate understanding of the above through active engagement, teaching, inquiry and discussion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Convey the use of appropriate mindfulness language in guiding formally, informally and in general engagement in the process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Demonstrate mindful compassion and embodiment in the tone of voice, sensitivity, patience, kindness and quality of presence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LEARNING OUTCOMES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3: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TEACHER DEVELOPMENT IMMERSION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9050383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YOU ARE NOW A FULLY QUALIFIED MINDFULNESS TEACHER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You may deliver full MBI or MBSR programmes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After successfully completing two supervised MBSR programmes, you are eligible to apply for listing on the UK Network Register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Should you wish to, you will be listed on the CMI website as a CMI teacher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After the completion of a satisfactory number of courses, you may take supervision and mentoring training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UPON COMPLETION OF LEVEL 3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LEVEL 3: </a:t>
            </a:r>
            <a:r>
              <a:rPr lang="en-US" sz="2520" b="1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TEACHER DEVELOPMENT IMMERSION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0" y="0"/>
            <a:ext cx="12187645" cy="6858000"/>
          </a:xfrm>
          <a:prstGeom prst="rect">
            <a:avLst/>
          </a:prstGeom>
          <a:solidFill>
            <a:srgbClr val="262626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r="13809" b="26056"/>
          <a:stretch/>
        </p:blipFill>
        <p:spPr>
          <a:xfrm>
            <a:off x="0" y="0"/>
            <a:ext cx="121876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2140299" y="2616314"/>
            <a:ext cx="7911402" cy="1625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000" i="0" u="none" strike="noStrike" cap="none" dirty="0">
                <a:solidFill>
                  <a:srgbClr val="262626"/>
                </a:solidFill>
                <a:latin typeface="Avenir LT Std 45 Book" panose="020B0502020203020204" pitchFamily="34" charset="0"/>
                <a:sym typeface="Arial"/>
              </a:rPr>
              <a:t>LEVEL 4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</a:br>
            <a:r>
              <a:rPr lang="en-US" sz="40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TRAINING THE TRAINER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 flipH="1">
            <a:off x="0" y="-5987"/>
            <a:ext cx="12192000" cy="10180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 smtClean="0">
                <a:solidFill>
                  <a:schemeClr val="lt1"/>
                </a:solidFill>
                <a:latin typeface="Avenir LT Std 65 Medium" panose="020B0603020203020204" pitchFamily="34" charset="0"/>
                <a:sym typeface="Arial"/>
              </a:rPr>
              <a:t>OUTLINE OF THE PATHWAY</a:t>
            </a:r>
            <a:endParaRPr lang="en-US" sz="2800" b="1" i="0" u="none" strike="noStrike" cap="none" dirty="0">
              <a:solidFill>
                <a:schemeClr val="lt1"/>
              </a:solidFill>
              <a:latin typeface="Avenir LT Std 65 Medium" panose="020B0603020203020204" pitchFamily="34" charset="0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38200" y="1710208"/>
            <a:ext cx="7551197" cy="2012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Yanone Kaffeesatz"/>
              <a:buNone/>
            </a:pPr>
            <a:r>
              <a:rPr lang="en-US" sz="20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UK Network for Mindfulness-Based Teacher </a:t>
            </a:r>
            <a:r>
              <a:rPr lang="en-US" sz="20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Training </a:t>
            </a:r>
            <a:r>
              <a:rPr lang="en-US" sz="2000" b="0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Organisations</a:t>
            </a:r>
            <a:r>
              <a:rPr lang="en-US" sz="20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membership and </a:t>
            </a:r>
            <a:r>
              <a:rPr lang="en-US" sz="20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approach.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Yanone Kaffeesatz"/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20000"/>
              </a:lnSpc>
              <a:buClr>
                <a:srgbClr val="2E75B5"/>
              </a:buClr>
              <a:buSzPct val="25000"/>
            </a:pPr>
            <a:r>
              <a:rPr lang="en-US" sz="2000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Training of mindfulness teachers with prior training in the fields of </a:t>
            </a:r>
            <a:r>
              <a:rPr lang="en-US" sz="2000" dirty="0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education</a:t>
            </a:r>
            <a:r>
              <a:rPr lang="en-US" sz="2000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000" dirty="0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health and wellbeing</a:t>
            </a:r>
            <a:r>
              <a:rPr lang="en-US" sz="2000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, or </a:t>
            </a:r>
            <a:r>
              <a:rPr lang="en-US" sz="2000" dirty="0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community </a:t>
            </a:r>
            <a:r>
              <a:rPr lang="en-US" sz="2000" dirty="0" smtClean="0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service.</a:t>
            </a:r>
            <a:endParaRPr lang="en-US" sz="2000" dirty="0">
              <a:solidFill>
                <a:srgbClr val="2E75B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Yanone Kaffeesatz"/>
              <a:buNone/>
            </a:pPr>
            <a:endParaRPr lang="en-US" sz="2000" b="0" i="0" u="none" strike="noStrike" cap="none" dirty="0">
              <a:solidFill>
                <a:schemeClr val="accent1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838200" y="4133810"/>
            <a:ext cx="6406662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LEVEL 1: </a:t>
            </a:r>
            <a:r>
              <a:rPr lang="en-US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  <a:ea typeface="Avenir"/>
                <a:cs typeface="Avenir"/>
                <a:sym typeface="Avenir"/>
              </a:rPr>
              <a:t>MINDFULNESS FOUNDATIONS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LEVEL 2: </a:t>
            </a:r>
            <a:r>
              <a:rPr lang="en-US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  <a:ea typeface="Avenir"/>
                <a:cs typeface="Avenir"/>
                <a:sym typeface="Avenir"/>
              </a:rPr>
              <a:t>TEACHER DEVELOPMENT PRACTICUM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LEVEL 3: </a:t>
            </a:r>
            <a:r>
              <a:rPr lang="en-US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  <a:ea typeface="Avenir"/>
                <a:cs typeface="Avenir"/>
                <a:sym typeface="Avenir"/>
              </a:rPr>
              <a:t>TEACHER DEVELOPMENT IMMERSION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LEVEL 4: </a:t>
            </a:r>
            <a:r>
              <a:rPr lang="en-US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  <a:ea typeface="Avenir"/>
                <a:cs typeface="Avenir"/>
                <a:sym typeface="Avenir"/>
              </a:rPr>
              <a:t>TRAINING-THE-TRAINER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9363890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 year-long training based on apprenticing and mentoring sessions, both individual and group-based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The approach reinforces deep understanding of the intention behind mindfulness programmes as well as the design and delivery of the curriculum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Participants participate in supervised teaching of components of Levels 1, 2 and 3 to gain hands-on experience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Participants produce a portfolio of teaching and learning to demonstrate competency and heart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200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AIMS &amp; OBJECTIVES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4: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TRAINING THE TRAINER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Completion of all other CMI Levels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Regular, ongoing practice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Successful delivery of 1</a:t>
            </a:r>
            <a:r>
              <a:rPr lang="en-US"/>
              <a:t>2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mindfulness courses, two of which are supervised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Listing on the UK Register of Mindfulness Teachers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Completion of Supervision Training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Annual attendance at silent, teacher-led, residential retreats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PRE-REQUISITES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4: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TRAINING THE TRAINER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56754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4140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1.1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Convey through teaching, pedagogical, theoretical and attitudinal underpinnings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1.2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Communicate a grasp of the teaching components of the Level 1 training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1.3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Illustrate an understanding of adult-learning models and principles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1.4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Identify choice points in the process that exemplify cultivation of mindful compassion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2.1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Demonstrate proficiency in imparting ethics and managing learner expectations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2.2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Discern primary Level 2 ethos, elements and methods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2.3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Skill in enhancing group interaction to create a vibrant learning environment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3.1 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Convey core philosophical and wisdom underpinnings fluently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3.2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Communicate the programme tenets in secular fashion to promote inclusivity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Yanone Kaffeesatz"/>
              <a:buChar char="|"/>
            </a:pPr>
            <a:r>
              <a:rPr lang="en-US" sz="17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3.3</a:t>
            </a: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Facilitate group learning that enriches and reveals the course’s rich tapestry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rgbClr val="2E75B5"/>
              </a:buClr>
              <a:buSzPct val="102000"/>
              <a:buFont typeface="Yanone Kaffeesatz"/>
              <a:buNone/>
            </a:pPr>
            <a:endParaRPr sz="1530" b="0" i="0" u="none" strike="noStrike" cap="non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LEARNING OUTCOMES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LEVEL 4: </a:t>
            </a:r>
            <a:r>
              <a:rPr lang="en-US" sz="2520" b="1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TRAINING THE TRAINER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3"/>
          <p:cNvSpPr/>
          <p:nvPr/>
        </p:nvSpPr>
        <p:spPr>
          <a:xfrm flipH="1">
            <a:off x="0" y="-5987"/>
            <a:ext cx="12192000" cy="10180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AFTER LEVEL 2 TRAINING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… if you are ready and if suitable, 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you undertake an introductory 8-week course under supervision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UPON COMPLETION OF LEVEL 3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… 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you have two full courses supervised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, and, on the basis of the outcome, 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apply for listing on the UK Network Register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with sufficient teaching experience under your belt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Level 2 &amp; 3 training can be taken at any time after Level 1 and </a:t>
            </a:r>
            <a:r>
              <a:rPr lang="en-US"/>
              <a:t>are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essential to add value and depth to delivery of the 8-week programme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Level 4 training will be open to those who have completed 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12 or more courses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, and who have sufficient CPD and other experience in hand.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SEQUENCE OF TRAINING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cap="none" dirty="0">
                <a:solidFill>
                  <a:schemeClr val="bg1"/>
                </a:solidFill>
                <a:latin typeface="Avenir LT Std 65 Medium" panose="020B0603020203020204" pitchFamily="34" charset="0"/>
                <a:sym typeface="Arial"/>
              </a:rPr>
              <a:t>IN </a:t>
            </a:r>
            <a:r>
              <a:rPr lang="en-US" sz="2520" cap="none" dirty="0" smtClean="0">
                <a:solidFill>
                  <a:schemeClr val="bg1"/>
                </a:solidFill>
                <a:latin typeface="Avenir LT Std 65 Medium" panose="020B0603020203020204" pitchFamily="34" charset="0"/>
                <a:sym typeface="Arial"/>
              </a:rPr>
              <a:t>SUMMARY: </a:t>
            </a:r>
            <a:r>
              <a:rPr lang="en-US" sz="2520" b="1" cap="none" dirty="0">
                <a:solidFill>
                  <a:schemeClr val="bg1"/>
                </a:solidFill>
                <a:latin typeface="Avenir LT Std 65 Medium" panose="020B0603020203020204" pitchFamily="34" charset="0"/>
                <a:sym typeface="Arial"/>
              </a:rPr>
              <a:t>CMI TRAINING PATHWAY </a:t>
            </a:r>
            <a:r>
              <a:rPr lang="en-US" sz="2520" cap="none" dirty="0">
                <a:solidFill>
                  <a:schemeClr val="bg1"/>
                </a:solidFill>
                <a:latin typeface="Avenir LT Std 65 Medium" panose="020B0603020203020204" pitchFamily="34" charset="0"/>
                <a:sym typeface="Arial"/>
              </a:rPr>
              <a:t>– AT A GLANCE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3"/>
          <p:cNvSpPr/>
          <p:nvPr/>
        </p:nvSpPr>
        <p:spPr>
          <a:xfrm flipH="1">
            <a:off x="0" y="-5987"/>
            <a:ext cx="12192000" cy="101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CMI TRAINING </a:t>
            </a:r>
            <a:r>
              <a:rPr lang="en-US" sz="2800" b="1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  <a:sym typeface="Arial"/>
              </a:rPr>
              <a:t>PATHWAY</a:t>
            </a:r>
            <a:endParaRPr lang="en-US" sz="28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venir LT Std 65 Medium" panose="020B0603020203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4" y="1169814"/>
            <a:ext cx="9007135" cy="54799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0443" y="5939161"/>
            <a:ext cx="1855433" cy="82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hape 106"/>
          <p:cNvSpPr txBox="1"/>
          <p:nvPr/>
        </p:nvSpPr>
        <p:spPr>
          <a:xfrm>
            <a:off x="9960747" y="4823176"/>
            <a:ext cx="1873188" cy="1765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108000" rIns="144000" bIns="144000" anchor="b" anchorCtr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E75B5"/>
              </a:buClr>
              <a:buSzPct val="25000"/>
            </a:pPr>
            <a:r>
              <a:rPr lang="en-US" sz="1050" b="1" dirty="0" smtClean="0">
                <a:solidFill>
                  <a:srgbClr val="3F3F3F"/>
                </a:solidFill>
                <a:latin typeface="Avenir LT Std 65 Medium" panose="020B0603020203020204" pitchFamily="34" charset="0"/>
                <a:ea typeface="Avenir"/>
                <a:cs typeface="Avenir"/>
                <a:sym typeface="Avenir"/>
              </a:rPr>
              <a:t>PLEASE NOTE: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2E75B5"/>
              </a:buClr>
              <a:buSzPct val="25000"/>
            </a:pPr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Full qualification as a Mindfulness Teacher requires completion of Level 1, 2 &amp; 3.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2E75B5"/>
              </a:buClr>
              <a:buSzPct val="25000"/>
            </a:pPr>
            <a:r>
              <a:rPr lang="en-US" sz="1050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Kindly refer to each section for full details.</a:t>
            </a:r>
            <a:endParaRPr lang="en-US" sz="1050" dirty="0">
              <a:solidFill>
                <a:srgbClr val="2E75B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" name="Shape 106"/>
          <p:cNvSpPr txBox="1"/>
          <p:nvPr/>
        </p:nvSpPr>
        <p:spPr>
          <a:xfrm rot="5400000">
            <a:off x="10321068" y="1106771"/>
            <a:ext cx="872510" cy="2153221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vert270" wrap="square" lIns="144000" tIns="108000" rIns="144000" bIns="144000" anchor="b" anchorCtr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E75B5"/>
              </a:buClr>
              <a:buSzPct val="25000"/>
            </a:pPr>
            <a:r>
              <a:rPr lang="en-US" sz="1050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This is to allow greater flexibility in the way students can train.</a:t>
            </a:r>
            <a:endParaRPr lang="en-US" sz="1050" dirty="0">
              <a:solidFill>
                <a:srgbClr val="2E75B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211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r="13809" b="26056"/>
          <a:stretch/>
        </p:blipFill>
        <p:spPr>
          <a:xfrm>
            <a:off x="0" y="0"/>
            <a:ext cx="121876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2140299" y="2616314"/>
            <a:ext cx="7911402" cy="1625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rgbClr val="262626"/>
                </a:solidFill>
                <a:latin typeface="Avenir LT Std 45 Book" panose="020B0502020203020204" pitchFamily="34" charset="0"/>
                <a:sym typeface="Arial"/>
              </a:rPr>
              <a:t>LEVEL 1</a:t>
            </a:r>
            <a:r>
              <a:rPr lang="en-US" sz="4000" b="0" i="0" u="none" strike="noStrike" cap="none" dirty="0" smtClean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/>
            </a:r>
            <a:br>
              <a:rPr lang="en-US" sz="4000" b="0" i="0" u="none" strike="noStrike" cap="none" dirty="0" smtClean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</a:br>
            <a:r>
              <a:rPr lang="en-US" sz="4000" b="1" i="0" u="none" strike="noStrike" cap="none" dirty="0" smtClean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MINDFULNESS FOUNDATIONS</a:t>
            </a:r>
            <a:endParaRPr lang="en-US" sz="4000" b="1" i="0" u="none" strike="noStrike" cap="none" dirty="0">
              <a:solidFill>
                <a:srgbClr val="262626"/>
              </a:solidFill>
              <a:latin typeface="Avenir LT Std 65 Medium" panose="020B0603020203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96391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 b="0" i="0" u="none" strike="noStrike" cap="none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Deepen experience and appreciation of the </a:t>
            </a:r>
            <a:r>
              <a:rPr lang="en-US" sz="2000" b="0" i="0" u="none" strike="noStrike" cap="none" dirty="0" smtClean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principles and practices of mindfulness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Explore mindfulness through </a:t>
            </a:r>
            <a:r>
              <a:rPr lang="en-US" sz="2000" b="0" i="0" u="none" strike="noStrike" cap="none" dirty="0" smtClean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direct lived experience 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accompanied by reflection in groups, pairs and through silence in practice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Examine and apply the </a:t>
            </a:r>
            <a:r>
              <a:rPr lang="en-US" sz="2000" b="0" i="0" u="none" strike="noStrike" cap="none" dirty="0" smtClean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theoretical and ethical foundations 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of mindfulness 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Consider effective </a:t>
            </a:r>
            <a:r>
              <a:rPr lang="en-US" sz="2000" b="0" i="0" u="none" strike="noStrike" cap="none" dirty="0" smtClean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integration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of mindfulness into working life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Design appropriate, small-scale </a:t>
            </a:r>
            <a:r>
              <a:rPr lang="en-US" sz="2000" b="0" i="0" u="none" strike="noStrike" cap="none" dirty="0" smtClean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mindfulness interventions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AIMS &amp; OBJECTIVES</a:t>
            </a:r>
            <a:endParaRPr lang="en-US" sz="2800" b="1" i="0" u="none" strike="noStrike" cap="none" dirty="0">
              <a:solidFill>
                <a:srgbClr val="2E75B5"/>
              </a:solidFill>
              <a:latin typeface="Avenir LT Std 65 Medium" panose="020B0603020203020204" pitchFamily="34" charset="0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b="0" u="non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LEVEL 1: </a:t>
            </a:r>
            <a:r>
              <a:rPr lang="en-US" sz="2520" b="1" u="non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MINDFULNESS FOUNDATION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96391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1499469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PRE-REQUISITES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38200" y="2210638"/>
            <a:ext cx="8968990" cy="4139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Yanone Kaffeesatz"/>
              <a:buNone/>
            </a:pPr>
            <a:r>
              <a:rPr lang="en-US" sz="1700" b="1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AN 8-WEEK MINDFULNESS PROGRAMME </a:t>
            </a: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(Ideally taken in a group setting)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Sets the ground for direct experience of the </a:t>
            </a:r>
            <a:r>
              <a:rPr lang="en-US" sz="1700" b="0" i="0" u="none" strike="noStrike" cap="none" dirty="0" err="1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programme</a:t>
            </a: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as well as reflective learning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 err="1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Familiarises</a:t>
            </a: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participants with the flow of the course and the method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Re-experiencing the </a:t>
            </a:r>
            <a:r>
              <a:rPr lang="en-US" sz="1700" b="0" i="0" u="none" strike="noStrike" cap="none" dirty="0" err="1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programme</a:t>
            </a: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as a teacher trainee offers the added perspective of </a:t>
            </a:r>
            <a:b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re-experiencing the process afresh</a:t>
            </a: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Yanone Kaffeesatz"/>
              <a:buNone/>
            </a:pPr>
            <a:r>
              <a:rPr lang="en-US" sz="1700" b="1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 DAILY MINDFULNESS PRACTICE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Shown to improve attentional and emotional regulation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Daily practice hones ethics and values and cultivates mindful compassion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The quality and duration of training are important: </a:t>
            </a:r>
            <a:r>
              <a:rPr lang="en-US" sz="1700" b="0" i="1" u="none" strike="noStrike" cap="none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what is being cultivated?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2520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LEVEL 1: </a:t>
            </a:r>
            <a:r>
              <a:rPr lang="en-US" sz="2520" b="1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MINDFULNESS </a:t>
            </a:r>
            <a:r>
              <a:rPr lang="en-US" sz="2520" b="1" cap="none" dirty="0" smtClean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FOUNDATIONS</a:t>
            </a:r>
            <a:endParaRPr lang="en-US" sz="2520" b="1" cap="none" dirty="0">
              <a:solidFill>
                <a:srgbClr val="262626"/>
              </a:solidFill>
              <a:latin typeface="Avenir LT Std 65 Medium" panose="020B0603020203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496391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Explore the MBSR programme in relation to its overarching ethos, elements, curriculum, design and delivery methods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Examine the principles and practice of mindfulness through conversation and dialogue, and in silence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Uncover innate resourcefulness in meeting stress, anxiety, pain, loss, and suffering as it presents in us, through interactions with others and through life events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Explore avenues that support flourishing of the heart and mind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Recognise the attitudes and language essential to the formal and informal guidance and cultivation </a:t>
            </a:r>
            <a:b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of mindfulness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17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Work in dyads and small groups to practice delivery of some of the formal mindfulness practices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LEARNING OUTCOMES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1: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MINDFULNESS FOUNDATIONS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96391" y="145491"/>
            <a:ext cx="2560319" cy="6447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1300">
                <a:solidFill>
                  <a:srgbClr val="EFF1F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38200" y="2351313"/>
            <a:ext cx="10515599" cy="382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You may integrate mindfulness into your work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Incorporating brief versions of some of the formal practices into your therapy / counselling / yoga teaching / body work / community service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You may hold introductory sessions that combine your work with mindfulness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If continuing on to Level 2, it would be helpful to: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find a group to sit with 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set up mentoring sessions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6C3D8"/>
              </a:buClr>
              <a:buSzPct val="100000"/>
              <a:buFont typeface="Yanone Kaffeesatz"/>
              <a:buChar char="|"/>
            </a:pPr>
            <a:r>
              <a:rPr lang="en-US"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find a retreat to participate on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2E75B5"/>
              </a:buClr>
              <a:buSzPct val="100000"/>
              <a:buFont typeface="Yanone Kaffeesatz"/>
              <a:buChar char="|"/>
            </a:pP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It is 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not possible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to call yourself a mindfulness teacher nor a CMI teacher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8200" y="1499470"/>
            <a:ext cx="10515599" cy="50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E75B5"/>
                </a:solidFill>
                <a:latin typeface="Avenir LT Std 65 Medium" panose="020B0603020203020204" pitchFamily="34" charset="0"/>
                <a:sym typeface="Arial"/>
              </a:rPr>
              <a:t>UPON COMPLETION OF LEVEL 1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69764" y="355078"/>
            <a:ext cx="10515599" cy="4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262626"/>
              </a:buClr>
              <a:buSzPct val="25000"/>
            </a:pPr>
            <a:r>
              <a:rPr lang="en-US" sz="2520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LEVEL 1: </a:t>
            </a:r>
            <a:r>
              <a:rPr lang="en-US" sz="2520" b="1" dirty="0">
                <a:solidFill>
                  <a:srgbClr val="262626"/>
                </a:solidFill>
                <a:latin typeface="Avenir LT Std 65 Medium" panose="020B0603020203020204" pitchFamily="34" charset="0"/>
              </a:rPr>
              <a:t>MINDFULNESS FOUNDATIONS</a:t>
            </a:r>
            <a:endParaRPr lang="en-US" sz="2520" b="1" dirty="0">
              <a:solidFill>
                <a:srgbClr val="262626"/>
              </a:solidFill>
              <a:latin typeface="Avenir LT Std 65 Medium" panose="020B06030202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r="13809" b="26056"/>
          <a:stretch/>
        </p:blipFill>
        <p:spPr>
          <a:xfrm>
            <a:off x="0" y="0"/>
            <a:ext cx="121876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140299" y="2616314"/>
            <a:ext cx="7911402" cy="1625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i="0" u="none" strike="noStrike" cap="none" dirty="0">
                <a:solidFill>
                  <a:srgbClr val="262626"/>
                </a:solidFill>
                <a:latin typeface="Avenir LT Std 45 Book" panose="020B0502020203020204" pitchFamily="34" charset="0"/>
                <a:sym typeface="Arial"/>
              </a:rPr>
              <a:t>LEVEL 2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</a:br>
            <a:r>
              <a:rPr lang="en-US" sz="3600" b="1" i="0" u="none" strike="noStrike" cap="none" dirty="0">
                <a:solidFill>
                  <a:srgbClr val="262626"/>
                </a:solidFill>
                <a:latin typeface="Avenir LT Std 65 Medium" panose="020B0603020203020204" pitchFamily="34" charset="0"/>
                <a:sym typeface="Arial"/>
              </a:rPr>
              <a:t>TEACHER DEVELOPMENT PRACTICUM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venir LT Std 65 Medium"/>
        <a:ea typeface=""/>
        <a:cs typeface=""/>
      </a:majorFont>
      <a:minorFont>
        <a:latin typeface="Aven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1402</Words>
  <Application>Microsoft Office PowerPoint</Application>
  <PresentationFormat>Widescreen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</vt:lpstr>
      <vt:lpstr>Avenir LT Std 45 Book</vt:lpstr>
      <vt:lpstr>Avenir LT Std 65 Medium</vt:lpstr>
      <vt:lpstr>Calibri</vt:lpstr>
      <vt:lpstr>Yanone Kaffeesatz</vt:lpstr>
      <vt:lpstr>Office Theme</vt:lpstr>
      <vt:lpstr>MINDFULNESS TEACHER TRAINING PATHWAY</vt:lpstr>
      <vt:lpstr>OUTLINE OF THE PATHWAY</vt:lpstr>
      <vt:lpstr>CMI TRAINING PATHWAY</vt:lpstr>
      <vt:lpstr>LEVEL 1 MINDFULNESS FOUNDATIONS</vt:lpstr>
      <vt:lpstr>AIMS &amp; OBJECTIVES</vt:lpstr>
      <vt:lpstr>PRE-REQUISITES</vt:lpstr>
      <vt:lpstr>LEARNING OUTCOMES</vt:lpstr>
      <vt:lpstr>UPON COMPLETION OF LEVEL 1</vt:lpstr>
      <vt:lpstr>LEVEL 2 TEACHER DEVELOPMENT PRACTICUM</vt:lpstr>
      <vt:lpstr>AIMS &amp; OBJECTIVES</vt:lpstr>
      <vt:lpstr>PRE-REQUISITES</vt:lpstr>
      <vt:lpstr>LEARNING OUTCOMES</vt:lpstr>
      <vt:lpstr>UPON COMPLETION OF LEVEL 2</vt:lpstr>
      <vt:lpstr>LEVEL 3 TEACHER DEVELOPMENT IMMERSION</vt:lpstr>
      <vt:lpstr>AIMS &amp; OBJECTIVES</vt:lpstr>
      <vt:lpstr>PRE-REQUISITES</vt:lpstr>
      <vt:lpstr>LEARNING OUTCOMES</vt:lpstr>
      <vt:lpstr>UPON COMPLETION OF LEVEL 3</vt:lpstr>
      <vt:lpstr>LEVEL 4 TRAINING THE TRAINER</vt:lpstr>
      <vt:lpstr>AIMS &amp; OBJECTIVES</vt:lpstr>
      <vt:lpstr>PRE-REQUISITES</vt:lpstr>
      <vt:lpstr>LEARNING OUTCOMES</vt:lpstr>
      <vt:lpstr>SEQUENCE OF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TEACHER TRAINING PATHWAY</dc:title>
  <dc:creator>Jenny Flynn</dc:creator>
  <cp:lastModifiedBy>Jenny Flynn</cp:lastModifiedBy>
  <cp:revision>6</cp:revision>
  <dcterms:modified xsi:type="dcterms:W3CDTF">2016-11-09T15:38:48Z</dcterms:modified>
</cp:coreProperties>
</file>